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Noto Sans TC" panose="020B0604020202020204" charset="-128"/>
      <p:regular r:id="rId11"/>
    </p:embeddedFont>
    <p:embeddedFont>
      <p:font typeface="Sora Medium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26BD76-A5C2-45F9-9ED5-E7D963A40C18}" v="2" dt="2025-05-21T08:21:55.6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4" d="100"/>
          <a:sy n="44" d="100"/>
        </p:scale>
        <p:origin x="564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1T06:55:56.45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2941 582 24575,'-302'-70'-629,"-323"-31"0,-684-5 744,1044 102 838,242 0-776,23 4-177,0 0 1,-1 0 0,1-1-1,0 1 1,0 0 0,0 0-1,0 0 1,0-1-1,0 1 1,0 0 0,1 0-1,-1 0 1,0-1-1,0 1 1,0 0 0,0 0-1,0 0 1,0-1 0,0 1-1,0 0 1,0 0-1,1 0 1,-1 0 0,0-1-1,0 1 1,0 0 0,0 0-1,0 0 1,1 0-1,-1 0 1,0 0 0,0-1-1,0 1 1,1 0 0,-1 0-1,0 0 1,0 0-1,0 0 1,1 0 0,-1 0-1,0 0 1,0 0-1,0 0 1,1 0 0,-1 0-1,0 0 1,50-13-17,215-49 16,593-110 0,-764 158 0,167-15 0,-255 28 0,1 1 0,0 0 0,0 1 0,-1-1 0,8 3 0,-14-3 0,0 0 0,1 0 0,-1 0 0,0 0 0,0 0 0,1 0 0,-1 0 0,0 0 0,0 0 0,1 0 0,-1 1 0,0-1 0,0 0 0,1 0 0,-1 0 0,0 0 0,0 0 0,0 1 0,0-1 0,1 0 0,-1 0 0,0 0 0,0 1 0,0-1 0,0 0 0,0 0 0,1 0 0,-1 1 0,0-1 0,0 0 0,0 0 0,0 1 0,0-1 0,0 0 0,0 0 0,0 1 0,0-1 0,0 0 0,0 0 0,0 1 0,0-1 0,0 0 0,0 0 0,0 1 0,0-1 0,0 0 0,0 0 0,-1 0 0,1 1 0,0-1 0,0 0 0,0 0 0,0 1 0,0-1 0,-1 0 0,1 0 0,0 0 0,0 0 0,0 1 0,-1-1 0,1 0 0,0 0 0,0 0 0,-1 0 0,1 0 0,-1 0 0,-16 11 0,-1 0 0,-1-2 0,0 0 0,0-2 0,-37 11 0,-10 4 0,23-5 0,0 2 0,-51 31 0,72-37 0,1 2 0,1 1 0,0 0 0,1 2 0,-28 32 0,35-36 0,0 1 0,2 1 0,0 0 0,0 0 0,1 1 0,1 0 0,1 0 0,-6 23 0,11-32 0,1-1 0,0 0 0,0 0 0,0 1 0,1-1 0,0 0 0,1 1 0,0-1 0,0 0 0,0 0 0,1 0 0,0 0 0,0 0 0,1 0 0,0 0 0,0-1 0,1 1 0,0-1 0,0 0 0,0 0 0,1 0 0,0-1 0,10 10 0,-4-6 0,0 0 0,1-1 0,1-1 0,-1 0 0,1 0 0,0-2 0,0 1 0,1-2 0,24 6 0,-5-4 0,1-1 0,65 0 0,-93-5 0,26 4 0,-24 4 0,-14 8 0,-1-8 0,0 0 0,-1-1 0,-15 13 0,-9 7 0,31-26 0,0 0 0,0-1 0,0 1 0,1-1 0,-1 1 0,0 0 0,1 0 0,-1 0 0,1-1 0,-1 1 0,1 0 0,-1 0 0,1 0 0,-1 0 0,1 0 0,0 0 0,-1 0 0,1 0 0,0 0 0,0 0 0,0 0 0,0 0 0,0 0 0,0 0 0,0 0 0,0 0 0,0 0 0,1 0 0,-1 0 0,0 0 0,1 0 0,-1-1 0,0 1 0,1 0 0,-1 0 0,1 0 0,0 0 0,-1 0 0,1-1 0,0 1 0,-1 0 0,1-1 0,0 1 0,0 0 0,4 2 0,0 0 0,1 0 0,-1-1 0,0 0 0,1 0 0,8 2 0,28 5 0,1-2 0,70 3 0,88-9 0,-182-1 0,-32 0 0,-1-7 0,14 7 0,0-1 0,0 0 0,0 1 0,0-1 0,0 0 0,0 1 0,0-1 0,0 0 0,1 1 0,-1-1 0,0 0 0,1 1 0,-1-1 0,0 0 0,1 1 0,-1-1 0,1 1 0,-1-1 0,1 1 0,-1-1 0,1 1 0,-1-1 0,1 1 0,-1 0 0,1-1 0,0 1 0,-1 0 0,1-1 0,0 1 0,0 0 0,41-24 0,63-27 0,-66 34 0,0-2 0,44-29 0,-81 47 0,-1 0 0,1 0 0,-1 1 0,1-1 0,-1 0 0,0-1 0,1 1 0,-1 0 0,0 0 0,0 0 0,0-1 0,0 1 0,0-1 0,0 1 0,0-1 0,0 1 0,-1-1 0,1 1 0,0-1 0,-1 0 0,0 1 0,1-1 0,-1-2 0,0 2 0,-1 1 0,0 0 0,0-1 0,0 1 0,0 0 0,1-1 0,-2 1 0,1 0 0,0 0 0,0 0 0,0 0 0,0 0 0,-1 0 0,1 0 0,-1 1 0,1-1 0,0 0 0,-1 1 0,-2-2 0,-11-2 0,0 0 0,0 1 0,-27-2 0,-397 7 0,422-1 0,-10 0 0,0 2 0,-28 5 0,49-4 0,14-1 0,22 1 0,105-6 0,164-25 0,-143 11 0,-129 15 0,-22 1 0,0 0 0,-1 0 0,1 0 0,0-1 0,-1 1 0,1-1 0,-1 0 0,1-1 0,4-1 0,-23 2 0,-221 13 0,78 1 0,-36-5 0,-472 40 0,631-41 0,100 0 0,105-8 0,-849 0 0,410 1 0,390 0 0,-552 0 0,623 13 0,739 6 0,-1126-31 0,-785-9 0,950 21 0,10-1 0,1 1 0,0 1 0,-28 5 0,46-6 0,0 0 0,-1 0 0,1 0 0,0 0 0,0 0 0,0 0 0,-1 0 0,1 0 0,0 0 0,0 0 0,-1 0 0,1 0 0,0 0 0,0 0 0,0 0 0,-1 0 0,1 0 0,0 0 0,0 0 0,0 0 0,-1 1 0,1-1 0,0 0 0,0 0 0,0 0 0,0 0 0,0 0 0,-1 1 0,1-1 0,0 0 0,0 0 0,0 0 0,0 1 0,0-1 0,0 0 0,0 0 0,0 0 0,0 1 0,0-1 0,-1 0 0,1 0 0,0 0 0,0 1 0,0-1 0,0 0 0,1 1 0,10 6 0,21 4 0,-30-10 0,36 9-1365,0 0-5461</inkml:trace>
</inkml:ink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2585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0211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Simulating Inter-VM Data Exchange in Cloud Computing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6861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presentation explores simulating and optimizing data exchange between virtual machines.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4957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 focus on system-to-system virtualization and application virtualization in cloud environments using CloudSim.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270040" y="6130528"/>
            <a:ext cx="202442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35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Cloud Computing and Virtual Machines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1245"/>
            <a:ext cx="510302" cy="510302"/>
          </a:xfrm>
          <a:prstGeom prst="roundRect">
            <a:avLst>
              <a:gd name="adj" fmla="val 6667"/>
            </a:avLst>
          </a:prstGeom>
          <a:solidFill>
            <a:schemeClr val="tx2">
              <a:lumMod val="40000"/>
              <a:lumOff val="60000"/>
            </a:schemeClr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Role of VMs</a:t>
            </a:r>
            <a:endParaRPr lang="en-US" sz="2200" b="1" dirty="0"/>
          </a:p>
        </p:txBody>
      </p:sp>
      <p:sp>
        <p:nvSpPr>
          <p:cNvPr id="6" name="Text 3"/>
          <p:cNvSpPr/>
          <p:nvPr/>
        </p:nvSpPr>
        <p:spPr>
          <a:xfrm>
            <a:off x="7017306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Virtual machines run applications and process data in cloud systems.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291245"/>
            <a:ext cx="510302" cy="510302"/>
          </a:xfrm>
          <a:prstGeom prst="roundRect">
            <a:avLst>
              <a:gd name="adj" fmla="val 6667"/>
            </a:avLst>
          </a:prstGeom>
          <a:solidFill>
            <a:schemeClr val="tx2">
              <a:lumMod val="40000"/>
              <a:lumOff val="60000"/>
            </a:schemeClr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Challenges</a:t>
            </a:r>
            <a:endParaRPr lang="en-US" sz="2200" b="1" dirty="0"/>
          </a:p>
        </p:txBody>
      </p:sp>
      <p:sp>
        <p:nvSpPr>
          <p:cNvPr id="9" name="Text 6"/>
          <p:cNvSpPr/>
          <p:nvPr/>
        </p:nvSpPr>
        <p:spPr>
          <a:xfrm>
            <a:off x="10937319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 sharing faces latency, security, and resource allocation problems.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6667"/>
            </a:avLst>
          </a:prstGeom>
          <a:solidFill>
            <a:schemeClr val="tx2">
              <a:lumMod val="40000"/>
              <a:lumOff val="60000"/>
            </a:schemeClr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479733"/>
            <a:ext cx="33264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Simulation Importance</a:t>
            </a:r>
            <a:endParaRPr lang="en-US" sz="2200" b="1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Simulating VM interaction helps analyze and optimize performance.</a:t>
            </a: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D2C0F5A6-9E92-B651-D38D-18D5E6964911}"/>
                  </a:ext>
                </a:extLst>
              </p14:cNvPr>
              <p14:cNvContentPartPr/>
              <p14:nvPr/>
            </p14:nvContentPartPr>
            <p14:xfrm>
              <a:off x="13449038" y="7618443"/>
              <a:ext cx="1058760" cy="3340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D2C0F5A6-9E92-B651-D38D-18D5E696491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42918" y="7612323"/>
                <a:ext cx="1071000" cy="34632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Rectangle 13">
            <a:extLst>
              <a:ext uri="{FF2B5EF4-FFF2-40B4-BE49-F238E27FC236}">
                <a16:creationId xmlns:a16="http://schemas.microsoft.com/office/drawing/2014/main" id="{E07083C7-1658-2DCE-CF52-C90DBEB17CBA}"/>
              </a:ext>
            </a:extLst>
          </p:cNvPr>
          <p:cNvSpPr/>
          <p:nvPr/>
        </p:nvSpPr>
        <p:spPr>
          <a:xfrm>
            <a:off x="12801600" y="7716644"/>
            <a:ext cx="1706198" cy="41259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516" y="4300178"/>
            <a:ext cx="95002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System-to-System Virtualization</a:t>
            </a:r>
            <a:endParaRPr lang="en-US" sz="4450" b="1" dirty="0"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5685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87516" y="633549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System virtualization runs multiple OS instances on the same hardware.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7517" y="73648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enables independent execution environments.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5686304"/>
            <a:ext cx="32644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Inter-VM Data Transfer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415534" y="633549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VMs communicate through network layers or shared resources.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736489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 types include files, messages, and streaming content.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A79D6D-5F60-0EA0-EB5D-F6D6EAE72E1A}"/>
              </a:ext>
            </a:extLst>
          </p:cNvPr>
          <p:cNvSpPr/>
          <p:nvPr/>
        </p:nvSpPr>
        <p:spPr>
          <a:xfrm>
            <a:off x="12768146" y="7727795"/>
            <a:ext cx="1784195" cy="36290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7D0594-F60D-F13C-C87E-2C61CFEC1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040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1705934-F626-9565-62DC-86E8FF3FC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444" y="681071"/>
            <a:ext cx="6807195" cy="6867458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7019068" y="910501"/>
            <a:ext cx="7421761" cy="1111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Application Virtualization</a:t>
            </a:r>
            <a:endParaRPr lang="en-US" sz="4450" b="1" dirty="0"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Text 1"/>
          <p:cNvSpPr/>
          <p:nvPr/>
        </p:nvSpPr>
        <p:spPr>
          <a:xfrm>
            <a:off x="7208639" y="31364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Concept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312399" y="365152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Isolation of applications from the OS for flexibility and security.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312398" y="449077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Allows seamless deployment and management.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208638" y="53217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Exchange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312397" y="595880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Primarily exchanges structured data and API calls between virtualized apps.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315200" y="68482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Improves resource usage efficiency.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EC99B1-438A-4326-3A53-1AC93C20059D}"/>
              </a:ext>
            </a:extLst>
          </p:cNvPr>
          <p:cNvSpPr/>
          <p:nvPr/>
        </p:nvSpPr>
        <p:spPr>
          <a:xfrm>
            <a:off x="12868507" y="7672039"/>
            <a:ext cx="1650382" cy="4572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F2C1FF-4F4E-FDBB-9290-09C2133A7927}"/>
              </a:ext>
            </a:extLst>
          </p:cNvPr>
          <p:cNvSpPr txBox="1"/>
          <p:nvPr/>
        </p:nvSpPr>
        <p:spPr>
          <a:xfrm>
            <a:off x="7019068" y="2021633"/>
            <a:ext cx="72036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ptos Display" panose="020B0004020202020204" pitchFamily="34" charset="0"/>
              </a:rPr>
              <a:t>The application behaves as if it's installed locally, but it's actually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Aptos Display" panose="020B0004020202020204" pitchFamily="34" charset="0"/>
              </a:rPr>
              <a:t>executed from a remote server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ptos Display" panose="020B0004020202020204" pitchFamily="34" charset="0"/>
              </a:rPr>
              <a:t> or a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Aptos Display" panose="020B0004020202020204" pitchFamily="34" charset="0"/>
              </a:rPr>
              <a:t>virtual container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ptos Display" panose="020B0004020202020204" pitchFamily="34" charset="0"/>
              </a:rPr>
              <a:t>, isolating it from the OS.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  <a:latin typeface="Aptos Display" panose="020B0004020202020204" pitchFamily="34" charset="0"/>
            </a:endParaRPr>
          </a:p>
          <a:p>
            <a:endParaRPr lang="en-IN" dirty="0">
              <a:solidFill>
                <a:schemeClr val="bg1">
                  <a:lumMod val="75000"/>
                </a:schemeClr>
              </a:solidFill>
              <a:latin typeface="Aptos Display" panose="020B00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799" y="656034"/>
            <a:ext cx="7711202" cy="1279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97B8FF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Types Transferred Between VMs</a:t>
            </a:r>
            <a:endParaRPr lang="en-US" sz="4000" b="1" dirty="0"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" name="Shape 1"/>
          <p:cNvSpPr/>
          <p:nvPr/>
        </p:nvSpPr>
        <p:spPr>
          <a:xfrm>
            <a:off x="6202799" y="2242304"/>
            <a:ext cx="7711202" cy="1179314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407468" y="2446973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File Data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07468" y="2889528"/>
            <a:ext cx="730186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Large files, configuration data, logs shared over storage or networks.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02799" y="3626287"/>
            <a:ext cx="7711202" cy="1179314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6407468" y="3830955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Streaming Data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07468" y="4273510"/>
            <a:ext cx="730186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Real-time data streams like telemetry or video.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2799" y="5010269"/>
            <a:ext cx="7711202" cy="1179314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407468" y="5214938"/>
            <a:ext cx="2730937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Messages &amp; API Calls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07468" y="5657493"/>
            <a:ext cx="730186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Structured communication for application synchronization and control.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02799" y="6394252"/>
            <a:ext cx="7711202" cy="1179314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6407468" y="6598920"/>
            <a:ext cx="2722007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Shared Memory Data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407468" y="7041475"/>
            <a:ext cx="730186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Fast inter-VM communication using shared memory techniques.</a:t>
            </a:r>
            <a:endParaRPr lang="en-US" sz="1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D09F20-726F-6D6B-22FF-0985DD9DF95F}"/>
              </a:ext>
            </a:extLst>
          </p:cNvPr>
          <p:cNvSpPr/>
          <p:nvPr/>
        </p:nvSpPr>
        <p:spPr>
          <a:xfrm>
            <a:off x="12690088" y="7696319"/>
            <a:ext cx="1817649" cy="42176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4014" y="537448"/>
            <a:ext cx="8572024" cy="610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97B8FF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CloudSim Simulation Architecture</a:t>
            </a:r>
            <a:endParaRPr lang="en-US" sz="3800" b="1" dirty="0"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8397" y="1539121"/>
            <a:ext cx="4093607" cy="409360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84014" y="6047899"/>
            <a:ext cx="2443043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Components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84014" y="6548676"/>
            <a:ext cx="639282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CloudSim Framework manages the environment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84014" y="6929795"/>
            <a:ext cx="639282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Datacenter hosts virtual machines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84014" y="7310914"/>
            <a:ext cx="639282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Cloud Broker allocates tasks and data transfer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561183" y="6047899"/>
            <a:ext cx="3002161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Exchange Methods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61183" y="6548676"/>
            <a:ext cx="639282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Direct VM communication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61183" y="6929795"/>
            <a:ext cx="639282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Shared storage usage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7561183" y="7310914"/>
            <a:ext cx="639282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Network-based data transfer</a:t>
            </a:r>
            <a:endParaRPr lang="en-US" sz="15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CCC57A-CE1E-3C41-0742-A4199027A7F4}"/>
              </a:ext>
            </a:extLst>
          </p:cNvPr>
          <p:cNvSpPr/>
          <p:nvPr/>
        </p:nvSpPr>
        <p:spPr>
          <a:xfrm>
            <a:off x="12846205" y="7692033"/>
            <a:ext cx="1694985" cy="45950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28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36" y="3090029"/>
            <a:ext cx="9569768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97B8FF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Benefits and Optimizations Achieved</a:t>
            </a:r>
            <a:endParaRPr lang="en-US" sz="3950" b="1" dirty="0"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26087" y="4229576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Reduced Latency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Simulations identify bottlenecks minimizing communication delays.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26087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Improved Security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Simulated secure methods reduce vulnerabilities in data exchange.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26087" y="6661071"/>
            <a:ext cx="2896076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Efficient Resource Use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Optimized data sharing improves bandwidth and CPU utilization.</a:t>
            </a:r>
            <a:endParaRPr lang="en-US" sz="15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A682BA-515B-EF04-0353-2737666BE1E9}"/>
              </a:ext>
            </a:extLst>
          </p:cNvPr>
          <p:cNvSpPr/>
          <p:nvPr/>
        </p:nvSpPr>
        <p:spPr>
          <a:xfrm>
            <a:off x="12857356" y="7674292"/>
            <a:ext cx="1661532" cy="44379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76067"/>
            <a:ext cx="91351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Takeaways and Future Work</a:t>
            </a:r>
            <a:endParaRPr lang="en-US" sz="4450" b="1" dirty="0"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5505450"/>
            <a:ext cx="4120753" cy="226814"/>
          </a:xfrm>
          <a:prstGeom prst="roundRect">
            <a:avLst>
              <a:gd name="adj" fmla="val 15001"/>
            </a:avLst>
          </a:prstGeom>
          <a:solidFill>
            <a:schemeClr val="accent3">
              <a:lumMod val="20000"/>
              <a:lumOff val="80000"/>
            </a:schemeClr>
          </a:solidFill>
          <a:ln/>
        </p:spPr>
      </p:sp>
      <p:sp>
        <p:nvSpPr>
          <p:cNvPr id="5" name="Text 2"/>
          <p:cNvSpPr/>
          <p:nvPr/>
        </p:nvSpPr>
        <p:spPr>
          <a:xfrm>
            <a:off x="793790" y="6072426"/>
            <a:ext cx="39408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Simulate Diverse Scenarios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562844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Explore additional data exchange models and security protocols.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54704" y="5165169"/>
            <a:ext cx="4120872" cy="226814"/>
          </a:xfrm>
          <a:prstGeom prst="roundRect">
            <a:avLst>
              <a:gd name="adj" fmla="val 15001"/>
            </a:avLst>
          </a:prstGeom>
          <a:solidFill>
            <a:schemeClr val="accent3">
              <a:lumMod val="20000"/>
              <a:lumOff val="80000"/>
            </a:schemeClr>
          </a:solidFill>
          <a:ln/>
        </p:spPr>
      </p:sp>
      <p:sp>
        <p:nvSpPr>
          <p:cNvPr id="8" name="Text 5"/>
          <p:cNvSpPr/>
          <p:nvPr/>
        </p:nvSpPr>
        <p:spPr>
          <a:xfrm>
            <a:off x="5254704" y="57321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Enhance Realism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54704" y="6222563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Incorporate more accurate network and hardware characteristics.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715738" y="4825008"/>
            <a:ext cx="4120872" cy="226814"/>
          </a:xfrm>
          <a:prstGeom prst="roundRect">
            <a:avLst>
              <a:gd name="adj" fmla="val 15001"/>
            </a:avLst>
          </a:prstGeom>
          <a:solidFill>
            <a:schemeClr val="accent3">
              <a:lumMod val="20000"/>
              <a:lumOff val="80000"/>
            </a:schemeClr>
          </a:solidFill>
          <a:ln/>
        </p:spPr>
      </p:sp>
      <p:sp>
        <p:nvSpPr>
          <p:cNvPr id="11" name="Text 8"/>
          <p:cNvSpPr/>
          <p:nvPr/>
        </p:nvSpPr>
        <p:spPr>
          <a:xfrm>
            <a:off x="9715738" y="5391983"/>
            <a:ext cx="32024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Apply to Real Systems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5738" y="5882402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Translate simulation insights to optimize live cloud deployments.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88EAC0-AB2F-B529-956A-4258B17CD73D}"/>
              </a:ext>
            </a:extLst>
          </p:cNvPr>
          <p:cNvSpPr/>
          <p:nvPr/>
        </p:nvSpPr>
        <p:spPr>
          <a:xfrm>
            <a:off x="12812751" y="7694341"/>
            <a:ext cx="1728439" cy="42374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355</Words>
  <Application>Microsoft Office PowerPoint</Application>
  <PresentationFormat>Custom</PresentationFormat>
  <Paragraphs>65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Sora Medium</vt:lpstr>
      <vt:lpstr>Noto Sans TC</vt:lpstr>
      <vt:lpstr>Arial</vt:lpstr>
      <vt:lpstr>Aptos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akriti rawat</cp:lastModifiedBy>
  <cp:revision>4</cp:revision>
  <dcterms:created xsi:type="dcterms:W3CDTF">2025-05-11T10:20:23Z</dcterms:created>
  <dcterms:modified xsi:type="dcterms:W3CDTF">2025-05-23T03:35:53Z</dcterms:modified>
</cp:coreProperties>
</file>